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56724"/>
  </p:normalViewPr>
  <p:slideViewPr>
    <p:cSldViewPr>
      <p:cViewPr varScale="1">
        <p:scale>
          <a:sx n="93" d="100"/>
          <a:sy n="93" d="100"/>
        </p:scale>
        <p:origin x="2760" y="192"/>
      </p:cViewPr>
      <p:guideLst>
        <p:guide orient="horz" pos="1620"/>
        <p:guide pos="2880"/>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12/5/19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Of course, there are always things we can do better</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have recently created a Slack workspace which has meant communication over the two offices is much easier. </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have also be trying as a team to get into better habits of tasking out features, or stories, into smaller pieces, helping remove ambiguity from the start</a:t>
            </a:r>
          </a:p>
          <a:p>
            <a:endParaRPr lang="en-US" sz="500" kern="1200" dirty="0">
              <a:solidFill>
                <a:schemeClr val="tx1"/>
              </a:solidFill>
              <a:effectLst/>
              <a:latin typeface="+mn-lt"/>
              <a:ea typeface="+mn-ea"/>
              <a:cs typeface="+mn-cs"/>
            </a:endParaRPr>
          </a:p>
          <a:p>
            <a:r>
              <a:rPr lang="en-US" sz="500" b="0" i="0" kern="1200" dirty="0">
                <a:solidFill>
                  <a:schemeClr val="tx1"/>
                </a:solidFill>
                <a:effectLst/>
                <a:latin typeface="+mn-lt"/>
                <a:ea typeface="+mn-ea"/>
                <a:cs typeface="+mn-cs"/>
              </a:rPr>
              <a:t>As an example when we were developing the </a:t>
            </a:r>
            <a:r>
              <a:rPr lang="en-US" sz="500" b="0" i="0" kern="1200" dirty="0" err="1">
                <a:solidFill>
                  <a:schemeClr val="tx1"/>
                </a:solidFill>
                <a:effectLst/>
                <a:latin typeface="+mn-lt"/>
                <a:ea typeface="+mn-ea"/>
                <a:cs typeface="+mn-cs"/>
              </a:rPr>
              <a:t>Saphyr</a:t>
            </a:r>
            <a:r>
              <a:rPr lang="en-US" sz="500" b="0" i="0" kern="1200" dirty="0">
                <a:solidFill>
                  <a:schemeClr val="tx1"/>
                </a:solidFill>
                <a:effectLst/>
                <a:latin typeface="+mn-lt"/>
                <a:ea typeface="+mn-ea"/>
                <a:cs typeface="+mn-cs"/>
              </a:rPr>
              <a:t> pipeline we created a user Interface that was menu driven. This doesn't work in the lab as they need to find samples by barcode. Hopefully with the process changes we have implemented we can reduce the chances of this happening again.</a:t>
            </a:r>
          </a:p>
          <a:p>
            <a:endParaRPr lang="en-US"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 to, where Traction is at NOW</a:t>
            </a: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dirty="0" err="1">
                    <a:effectLst/>
                  </a:rPr>
                  <a:t>Sequencescape</a:t>
                </a:r>
                <a:r>
                  <a:rPr lang="en-GB" dirty="0">
                    <a:effectLst/>
                  </a:rPr>
                  <a:t> – Acts as a sample reception. Data provided by customers in sample manifest which contains associated metadata and allows samples to be attached to studies and projects. Used to </a:t>
                </a:r>
                <a:r>
                  <a:rPr lang="en-US" dirty="0"/>
                  <a:t>record scientific objectives and data release policy. Receiving material from collaborators with material provenance ( porters value chain – inbound logistics).</a:t>
                </a:r>
              </a:p>
              <a:p>
                <a:endParaRPr lang="en-GB" dirty="0">
                  <a:effectLst/>
                </a:endParaRPr>
              </a:p>
              <a:p>
                <a:r>
                  <a:rPr lang="en-GB" dirty="0">
                    <a:effectLst/>
                  </a:rPr>
                  <a:t>Samples extraction – used to track samples through the DNA extraction process (porters value chain – operations)</a:t>
                </a:r>
              </a:p>
              <a:p>
                <a:endParaRPr lang="en-US" dirty="0"/>
              </a:p>
              <a:p>
                <a:r>
                  <a:rPr lang="en-US" dirty="0"/>
                  <a:t>Traction – used to track samples through long read pipelines. Will also be used to report on material progression and in the future to capture charging points. It will export the data to MLWH (porters – operations)</a:t>
                </a:r>
              </a:p>
              <a:p>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MLWH - Marshalling identifier information and product metadata to facilitate downstream processing (porters – outbound logistics)</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Went live 6 months ago. Only 23 runs in Saphyr</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Nothing recently because of Saphyr instrument faults The software has recently been updated which allows a bigger throughput per chip and they are going to do a troubleshooting run to ensure the instrument is working ok. The problem could be related to samples, chip or reagents so the plan is to recommence samples so hopefully the pipeline could be up and running again soon.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you to - Import samples from samples extraction, create libraries, create sequencing runs and export data to the MLWH</a:t>
            </a:r>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coming next for Traction!?</a:t>
            </a:r>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We are currently implementing the Pacbio multiplexing support, you saw being designed earlier. This will be released before the end of the year.</a:t>
            </a:r>
          </a:p>
          <a:p>
            <a:endParaRPr lang="en-GB" sz="500" kern="1200" dirty="0">
              <a:solidFill>
                <a:schemeClr val="tx1"/>
              </a:solidFill>
              <a:effectLst/>
              <a:latin typeface="+mn-lt"/>
              <a:ea typeface="+mn-ea"/>
              <a:cs typeface="+mn-cs"/>
            </a:endParaRPr>
          </a:p>
          <a:p>
            <a:r>
              <a:rPr lang="en-US" sz="500" b="0" i="0" kern="1200">
                <a:solidFill>
                  <a:schemeClr val="tx1"/>
                </a:solidFill>
                <a:effectLst/>
                <a:latin typeface="+mn-lt"/>
                <a:ea typeface="+mn-ea"/>
                <a:cs typeface="+mn-cs"/>
              </a:rPr>
              <a:t>In January we will be adding tracking support for the QC steps.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After that, we hope to add support for other Oxford Nanopore Technologies, specifically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Genomic England have expressed they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so there might some cool collaboration there.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Finally, we hope to add automation using the instruments API. As through put increases, this will become crucial to prevent duplication of work for the users, for example, when creating a run. Integration with the instruments API would also allow Traction to extract information about a runs progress, proving live updates in Traction. </a:t>
            </a:r>
          </a:p>
          <a:p>
            <a:endParaRPr lang="en-GB" sz="5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That’s all from us. Thank you for listening. </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will now pass you onto Andrew, who will concentrate on the science and processes. </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 She needs a LIMS so her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This is Keith. Keith works in NPG.</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He needs to be able to match sample data against the sequencing data. He also needs to make sure that they have got all of the data and what runs to expect. At the moment he has to do this manually and as you can see he gets frustrated. A LIMS will help him to gather the data in a more maintainable  and less time consuming way.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No </a:t>
            </a:r>
            <a:r>
              <a:rPr lang="en-GB" sz="500" kern="1200" dirty="0" err="1">
                <a:solidFill>
                  <a:schemeClr val="tx1"/>
                </a:solidFill>
                <a:effectLst/>
                <a:latin typeface="+mn-lt"/>
                <a:ea typeface="+mn-ea"/>
                <a:cs typeface="+mn-cs"/>
              </a:rPr>
              <a:t>Promethions</a:t>
            </a:r>
            <a:r>
              <a:rPr lang="en-GB" sz="500" kern="1200" dirty="0">
                <a:solidFill>
                  <a:schemeClr val="tx1"/>
                </a:solidFill>
                <a:effectLst/>
                <a:latin typeface="+mn-lt"/>
                <a:ea typeface="+mn-ea"/>
                <a:cs typeface="+mn-cs"/>
              </a:rPr>
              <a:t> were hurt in the making of this image. </a:t>
            </a:r>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Operations - Need a central place to track long read samples. </a:t>
            </a:r>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models the short read domain well but does not work well for the long read model. We tried it with PacBio and it didn’t work.</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 - With LIMS tracking they will have all of the historical data which we can be correlated  with the sequencing data to give them an idea of how we can improve pipelines in the future.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 – need to be able to correlate samples with output, need to know where samples are in the workflow and also need to know whether there is enough sample left for further analysis. They would also like QC information. With a LIMS we can provide them with that information easily.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 - </a:t>
            </a:r>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about </a:t>
            </a:r>
            <a:r>
              <a:rPr lang="en-US" u="sng" dirty="0"/>
              <a:t>how</a:t>
            </a:r>
            <a:r>
              <a:rPr lang="en-US" dirty="0"/>
              <a:t> we have implemented Traction so far</a:t>
            </a:r>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(As Rich mentioned/ To start with) our team uses an </a:t>
            </a:r>
            <a:r>
              <a:rPr lang="en-GB" sz="500" u="sng" kern="1200" dirty="0">
                <a:solidFill>
                  <a:schemeClr val="tx1"/>
                </a:solidFill>
                <a:effectLst/>
                <a:latin typeface="+mn-lt"/>
                <a:ea typeface="+mn-ea"/>
                <a:cs typeface="+mn-cs"/>
              </a:rPr>
              <a:t>Agile</a:t>
            </a:r>
            <a:r>
              <a:rPr lang="en-GB" sz="500" u="none" kern="1200" dirty="0">
                <a:solidFill>
                  <a:schemeClr val="tx1"/>
                </a:solidFill>
                <a:effectLst/>
                <a:latin typeface="+mn-lt"/>
                <a:ea typeface="+mn-ea"/>
                <a:cs typeface="+mn-cs"/>
              </a:rPr>
              <a:t> development process</a:t>
            </a:r>
            <a:endParaRPr lang="en-GB" sz="500" u="sng"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This means, we have a product owner, who prioritises new features.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As the development team, we then task up these features, or stories, sometimes making mock ups.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The code then gets reviewed, by another member of the team, before it is deployed to the FCE for user acceptance testing, and then finally, to production.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The scatter plot at the top of the screen shows our teams Cycle Time Metrics. This suggests, that for the most part, the team are estimating story size and complexity accurately, as we are delivering stories at a predictable and frequent pace.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This cycle repeats every two weeks, and we have daily morning stand ups to keep each other informed of progress, addressing any questions and queries.</a:t>
            </a: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Another aspect of our development is Customer Interaction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Throughout the two week cycle we try to get regular feedback from the users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For example, here, is a picture of Steve demo-</a:t>
            </a:r>
            <a:r>
              <a:rPr lang="en-GB" sz="500" kern="1200" dirty="0" err="1">
                <a:solidFill>
                  <a:schemeClr val="tx1"/>
                </a:solidFill>
                <a:effectLst/>
                <a:latin typeface="+mn-lt"/>
                <a:ea typeface="+mn-ea"/>
                <a:cs typeface="+mn-cs"/>
              </a:rPr>
              <a:t>ing</a:t>
            </a:r>
            <a:r>
              <a:rPr lang="en-GB" sz="500" kern="1200" dirty="0">
                <a:solidFill>
                  <a:schemeClr val="tx1"/>
                </a:solidFill>
                <a:effectLst/>
                <a:latin typeface="+mn-lt"/>
                <a:ea typeface="+mn-ea"/>
                <a:cs typeface="+mn-cs"/>
              </a:rPr>
              <a:t> a new feature. </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We also meet to refine requirements, so we know exactly what the users require, and how Traction can deliver value.</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The other diagrams were drawn, during a meeting with users, to clarify how multiplexing would be implemented in Traction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Craig, in the bottom left of the picture, said: We realised from this meeting, that they only needed to add Multiplexing at Sequencing Run creation, which saved both sides a lot of time and effort, and meant that we could get to MVP much quicker.</a:t>
            </a:r>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587797" y="513965"/>
            <a:ext cx="4680259" cy="901572"/>
          </a:xfrm>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76925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426556" y="1260998"/>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2470"/>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10919"/>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2A9FE5A-B3FF-DF45-9161-835194E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350" y="736536"/>
            <a:ext cx="714375" cy="714375"/>
          </a:xfrm>
          <a:prstGeom prst="rect">
            <a:avLst/>
          </a:prstGeom>
        </p:spPr>
      </p:pic>
      <p:pic>
        <p:nvPicPr>
          <p:cNvPr id="7" name="Picture 6">
            <a:extLst>
              <a:ext uri="{FF2B5EF4-FFF2-40B4-BE49-F238E27FC236}">
                <a16:creationId xmlns:a16="http://schemas.microsoft.com/office/drawing/2014/main" id="{75B98925-DBA6-FE44-B759-53F29AD707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8206" y="2059098"/>
            <a:ext cx="714375" cy="714375"/>
          </a:xfrm>
          <a:prstGeom prst="rect">
            <a:avLst/>
          </a:prstGeom>
        </p:spPr>
      </p:pic>
      <p:pic>
        <p:nvPicPr>
          <p:cNvPr id="11" name="Picture 10">
            <a:extLst>
              <a:ext uri="{FF2B5EF4-FFF2-40B4-BE49-F238E27FC236}">
                <a16:creationId xmlns:a16="http://schemas.microsoft.com/office/drawing/2014/main" id="{104F52A7-173A-2640-8FC9-048908F57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695" y="3034846"/>
            <a:ext cx="714375" cy="714375"/>
          </a:xfrm>
          <a:prstGeom prst="rect">
            <a:avLst/>
          </a:prstGeom>
        </p:spPr>
      </p:pic>
      <p:pic>
        <p:nvPicPr>
          <p:cNvPr id="14" name="Picture 13">
            <a:extLst>
              <a:ext uri="{FF2B5EF4-FFF2-40B4-BE49-F238E27FC236}">
                <a16:creationId xmlns:a16="http://schemas.microsoft.com/office/drawing/2014/main" id="{64581148-8C6F-B840-AD22-479201043F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054" y="4276021"/>
            <a:ext cx="714375" cy="714375"/>
          </a:xfrm>
          <a:prstGeom prst="rect">
            <a:avLst/>
          </a:prstGeom>
        </p:spPr>
      </p:pic>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pic>
        <p:nvPicPr>
          <p:cNvPr id="5" name="Picture 4">
            <a:extLst>
              <a:ext uri="{FF2B5EF4-FFF2-40B4-BE49-F238E27FC236}">
                <a16:creationId xmlns:a16="http://schemas.microsoft.com/office/drawing/2014/main" id="{F9728E84-FFB6-A740-A441-B7BB08E704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9438" y="1969766"/>
            <a:ext cx="4981575" cy="3092012"/>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pic>
        <p:nvPicPr>
          <p:cNvPr id="5" name="Picture 4">
            <a:extLst>
              <a:ext uri="{FF2B5EF4-FFF2-40B4-BE49-F238E27FC236}">
                <a16:creationId xmlns:a16="http://schemas.microsoft.com/office/drawing/2014/main" id="{BA6FC063-0C0E-9E42-BBFC-728071AF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0150"/>
            <a:ext cx="4839589" cy="3628009"/>
          </a:xfrm>
          <a:prstGeom prst="rect">
            <a:avLst/>
          </a:prstGeom>
        </p:spPr>
      </p:pic>
      <p:sp>
        <p:nvSpPr>
          <p:cNvPr id="6" name="TextBox 5">
            <a:extLst>
              <a:ext uri="{FF2B5EF4-FFF2-40B4-BE49-F238E27FC236}">
                <a16:creationId xmlns:a16="http://schemas.microsoft.com/office/drawing/2014/main" id="{F9E3382D-D568-E84A-81A0-62C9C4563783}"/>
              </a:ext>
            </a:extLst>
          </p:cNvPr>
          <p:cNvSpPr txBox="1"/>
          <p:nvPr/>
        </p:nvSpPr>
        <p:spPr>
          <a:xfrm>
            <a:off x="5638800" y="1352550"/>
            <a:ext cx="2286000" cy="2062103"/>
          </a:xfrm>
          <a:prstGeom prst="rect">
            <a:avLst/>
          </a:prstGeom>
          <a:noFill/>
        </p:spPr>
        <p:txBody>
          <a:bodyPr wrap="square" rtlCol="0">
            <a:spAutoFit/>
          </a:bodyPr>
          <a:lstStyle/>
          <a:p>
            <a:r>
              <a:rPr lang="en-US" sz="3200" dirty="0"/>
              <a:t>We need to know what, when and where …</a:t>
            </a:r>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52800" y="2202800"/>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6" y="-22068"/>
            <a:ext cx="3321220" cy="2365218"/>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5856061" y="2607973"/>
            <a:ext cx="3261398" cy="2249777"/>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315" y="2889406"/>
            <a:ext cx="3284686" cy="2148859"/>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3496" y="251626"/>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14" y="2788438"/>
            <a:ext cx="2383247" cy="224982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9291" y="203274"/>
            <a:ext cx="2667774" cy="1819105"/>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627651" y="269720"/>
            <a:ext cx="4680259" cy="901572"/>
          </a:xfrm>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1926</TotalTime>
  <Words>1506</Words>
  <Application>Microsoft Macintosh PowerPoint</Application>
  <PresentationFormat>On-screen Show (16:9)</PresentationFormat>
  <Paragraphs>138</Paragraphs>
  <Slides>17</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17</vt:i4>
      </vt:variant>
    </vt:vector>
  </HeadingPairs>
  <TitlesOfParts>
    <vt:vector size="26" baseType="lpstr">
      <vt:lpstr>Calibri</vt:lpstr>
      <vt:lpstr>Roboto</vt:lpstr>
      <vt:lpstr>Helvetica Neue</vt:lpstr>
      <vt:lpstr>Arial</vt:lpstr>
      <vt:lpstr>-webkit-standard</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Microsoft Office User</cp:lastModifiedBy>
  <cp:revision>163</cp:revision>
  <dcterms:created xsi:type="dcterms:W3CDTF">2018-01-03T10:30:03Z</dcterms:created>
  <dcterms:modified xsi:type="dcterms:W3CDTF">2019-12-05T10:08:22Z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